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  <p:sldMasterId id="2147483671" r:id="rId2"/>
  </p:sldMasterIdLst>
  <p:notesMasterIdLst>
    <p:notesMasterId r:id="rId15"/>
  </p:notesMasterIdLst>
  <p:sldIdLst>
    <p:sldId id="257" r:id="rId3"/>
    <p:sldId id="260" r:id="rId4"/>
    <p:sldId id="261" r:id="rId5"/>
    <p:sldId id="262" r:id="rId6"/>
    <p:sldId id="263" r:id="rId7"/>
    <p:sldId id="275" r:id="rId8"/>
    <p:sldId id="264" r:id="rId9"/>
    <p:sldId id="276" r:id="rId10"/>
    <p:sldId id="277" r:id="rId11"/>
    <p:sldId id="278" r:id="rId12"/>
    <p:sldId id="279" r:id="rId13"/>
    <p:sldId id="269" r:id="rId14"/>
  </p:sldIdLst>
  <p:sldSz cx="9144000" cy="5143500" type="screen16x9"/>
  <p:notesSz cx="6858000" cy="9144000"/>
  <p:embeddedFontLst>
    <p:embeddedFont>
      <p:font typeface="Rubik" panose="020B0604020202020204" charset="-79"/>
      <p:regular r:id="rId16"/>
      <p:bold r:id="rId17"/>
      <p:italic r:id="rId18"/>
      <p:boldItalic r:id="rId19"/>
    </p:embeddedFont>
    <p:embeddedFont>
      <p:font typeface="Consolas" panose="020B0609020204030204" pitchFamily="49" charset="0"/>
      <p:regular r:id="rId20"/>
      <p:bold r:id="rId21"/>
      <p:italic r:id="rId22"/>
      <p:boldItalic r:id="rId23"/>
    </p:embeddedFont>
    <p:embeddedFont>
      <p:font typeface="Rubik Light" panose="020B0604020202020204" charset="-79"/>
      <p:regular r:id="rId24"/>
      <p:bold r:id="rId25"/>
      <p:italic r:id="rId26"/>
      <p:boldItalic r:id="rId27"/>
    </p:embeddedFont>
    <p:embeddedFont>
      <p:font typeface="Rubik SemiBold" panose="020B0604020202020204" charset="-79"/>
      <p:regular r:id="rId28"/>
      <p:bold r:id="rId29"/>
      <p:italic r:id="rId30"/>
      <p:boldItalic r:id="rId31"/>
    </p:embeddedFont>
    <p:embeddedFont>
      <p:font typeface="Roboto Mono" panose="020B0604020202020204" charset="0"/>
      <p:regular r:id="rId32"/>
      <p:bold r:id="rId33"/>
      <p:italic r:id="rId34"/>
      <p:boldItalic r:id="rId35"/>
    </p:embeddedFont>
    <p:embeddedFont>
      <p:font typeface="Rubik Medium" panose="020B0604020202020204" charset="-79"/>
      <p:regular r:id="rId36"/>
      <p:bold r:id="rId37"/>
      <p:italic r:id="rId38"/>
      <p:boldItalic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Julieta Speranza" initials="" lastIdx="1" clrIdx="0"/>
  <p:cmAuthor id="1" name="Laila Cugno" initials="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1" d="100"/>
          <a:sy n="111" d="100"/>
        </p:scale>
        <p:origin x="634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9" Type="http://schemas.openxmlformats.org/officeDocument/2006/relationships/font" Target="fonts/font24.fntdata"/><Relationship Id="rId21" Type="http://schemas.openxmlformats.org/officeDocument/2006/relationships/font" Target="fonts/font6.fntdata"/><Relationship Id="rId34" Type="http://schemas.openxmlformats.org/officeDocument/2006/relationships/font" Target="fonts/font19.fntdata"/><Relationship Id="rId42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font" Target="fonts/font14.fntdata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9.fntdata"/><Relationship Id="rId32" Type="http://schemas.openxmlformats.org/officeDocument/2006/relationships/font" Target="fonts/font17.fntdata"/><Relationship Id="rId37" Type="http://schemas.openxmlformats.org/officeDocument/2006/relationships/font" Target="fonts/font22.fntdata"/><Relationship Id="rId40" Type="http://schemas.openxmlformats.org/officeDocument/2006/relationships/commentAuthors" Target="commentAuthors.xml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36" Type="http://schemas.openxmlformats.org/officeDocument/2006/relationships/font" Target="fonts/font21.fntdata"/><Relationship Id="rId10" Type="http://schemas.openxmlformats.org/officeDocument/2006/relationships/slide" Target="slides/slide8.xml"/><Relationship Id="rId19" Type="http://schemas.openxmlformats.org/officeDocument/2006/relationships/font" Target="fonts/font4.fntdata"/><Relationship Id="rId31" Type="http://schemas.openxmlformats.org/officeDocument/2006/relationships/font" Target="fonts/font16.fntdata"/><Relationship Id="rId44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font" Target="fonts/font15.fntdata"/><Relationship Id="rId35" Type="http://schemas.openxmlformats.org/officeDocument/2006/relationships/font" Target="fonts/font20.fntdata"/><Relationship Id="rId43" Type="http://schemas.openxmlformats.org/officeDocument/2006/relationships/theme" Target="theme/theme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33" Type="http://schemas.openxmlformats.org/officeDocument/2006/relationships/font" Target="fonts/font18.fntdata"/><Relationship Id="rId38" Type="http://schemas.openxmlformats.org/officeDocument/2006/relationships/font" Target="fonts/font23.fntdata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2-07-21T14:30:13.851" idx="1">
    <p:pos x="171" y="112"/>
    <p:text>Aca poner el tema, y que se espera de la clase de hoy. E
Ejemplo: Entender el uso básico de tal libreria.</p:tex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3e9edc595f_0_5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13e9edc595f_0_5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60376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3e9edc595f_0_4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13e9edc595f_0_4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15006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c8f20da93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8" name="Google Shape;238;gc8f20da93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/>
              <a:t>Agregar e mail al thank you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be6fb4552b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be6fb4552b_0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13e9edc595f_0_5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13e9edc595f_0_5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3e9edc595f_0_4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13e9edc595f_0_4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3e9edc595f_0_5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13e9edc595f_0_5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3e9edc595f_0_5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13e9edc595f_0_5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32182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3e9edc595f_0_4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13e9edc595f_0_4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3e9edc595f_0_5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13e9edc595f_0_5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49410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3e9edc595f_0_4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13e9edc595f_0_4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1253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4" name="Google Shape;64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8" name="Google Shape;68;p17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9" name="Google Shape;69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5" name="Google Shape;75;p19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6" name="Google Shape;76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79" name="Google Shape;79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21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83" name="Google Shape;83;p21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4" name="Google Shape;84;p21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5" name="Google Shape;85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88" name="Google Shape;88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3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1" name="Google Shape;91;p23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2" name="Google Shape;92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hyperlink" Target="https://www.instagram.com/arbustait/" TargetMode="External"/><Relationship Id="rId18" Type="http://schemas.openxmlformats.org/officeDocument/2006/relationships/hyperlink" Target="http://www.arbusta.net" TargetMode="External"/><Relationship Id="rId3" Type="http://schemas.openxmlformats.org/officeDocument/2006/relationships/image" Target="../media/image18.png"/><Relationship Id="rId7" Type="http://schemas.openxmlformats.org/officeDocument/2006/relationships/hyperlink" Target="https://twitter.com/arbustaIT" TargetMode="External"/><Relationship Id="rId12" Type="http://schemas.openxmlformats.org/officeDocument/2006/relationships/image" Target="../media/image24.png"/><Relationship Id="rId17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hyperlink" Target="https://www.facebook.com/arbustait/" TargetMode="External"/><Relationship Id="rId5" Type="http://schemas.openxmlformats.org/officeDocument/2006/relationships/image" Target="../media/image20.png"/><Relationship Id="rId15" Type="http://schemas.openxmlformats.org/officeDocument/2006/relationships/hyperlink" Target="https://www.linkedin.com/company/arbusta/" TargetMode="External"/><Relationship Id="rId10" Type="http://schemas.openxmlformats.org/officeDocument/2006/relationships/image" Target="../media/image23.png"/><Relationship Id="rId4" Type="http://schemas.openxmlformats.org/officeDocument/2006/relationships/image" Target="../media/image19.jpg"/><Relationship Id="rId9" Type="http://schemas.openxmlformats.org/officeDocument/2006/relationships/hyperlink" Target="https://www.youtube.com/arbustait" TargetMode="External"/><Relationship Id="rId1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comments" Target="../comments/comment1.xml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6"/>
          <p:cNvPicPr preferRelativeResize="0"/>
          <p:nvPr/>
        </p:nvPicPr>
        <p:blipFill rotWithShape="1">
          <a:blip r:embed="rId4">
            <a:alphaModFix/>
          </a:blip>
          <a:srcRect l="29420" t="13682" r="23685" b="41278"/>
          <a:stretch/>
        </p:blipFill>
        <p:spPr>
          <a:xfrm>
            <a:off x="4027297" y="1033150"/>
            <a:ext cx="1089400" cy="966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26"/>
          <p:cNvSpPr txBox="1"/>
          <p:nvPr/>
        </p:nvSpPr>
        <p:spPr>
          <a:xfrm>
            <a:off x="3144438" y="1999650"/>
            <a:ext cx="3962944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 dirty="0">
                <a:solidFill>
                  <a:srgbClr val="FFFFFF"/>
                </a:solidFill>
                <a:latin typeface="Rubik Light"/>
                <a:ea typeface="Rubik Light"/>
                <a:cs typeface="Rubik Light"/>
                <a:sym typeface="Rubik Light"/>
              </a:rPr>
              <a:t>SOMOS ARBUSTA |</a:t>
            </a:r>
            <a:endParaRPr sz="2500" dirty="0">
              <a:solidFill>
                <a:srgbClr val="FFFFFF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pic>
        <p:nvPicPr>
          <p:cNvPr id="118" name="Google Shape;118;p26"/>
          <p:cNvPicPr preferRelativeResize="0"/>
          <p:nvPr/>
        </p:nvPicPr>
        <p:blipFill rotWithShape="1">
          <a:blip r:embed="rId5">
            <a:alphaModFix/>
          </a:blip>
          <a:srcRect b="50000"/>
          <a:stretch/>
        </p:blipFill>
        <p:spPr>
          <a:xfrm>
            <a:off x="0" y="2571750"/>
            <a:ext cx="9144000" cy="257175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6"/>
          <p:cNvSpPr txBox="1"/>
          <p:nvPr/>
        </p:nvSpPr>
        <p:spPr>
          <a:xfrm>
            <a:off x="2733438" y="3190889"/>
            <a:ext cx="3677100" cy="1292631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/>
            <a:r>
              <a:rPr lang="es-AR" sz="2400" b="1" dirty="0" smtClean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NODE </a:t>
            </a:r>
            <a:r>
              <a:rPr lang="es-AR" sz="2400" b="1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PACKAGE</a:t>
            </a:r>
          </a:p>
          <a:p>
            <a:pPr lvl="0" algn="ctr"/>
            <a:r>
              <a:rPr lang="es-AR" sz="2400" b="1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MANAGER</a:t>
            </a:r>
          </a:p>
          <a:p>
            <a:pPr lvl="0" algn="ctr"/>
            <a:r>
              <a:rPr lang="es-AR" sz="2400" b="1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NPM</a:t>
            </a:r>
            <a:endParaRPr sz="2400" b="1" dirty="0">
              <a:solidFill>
                <a:schemeClr val="bg1"/>
              </a:solidFill>
              <a:latin typeface="Roboto Mono" panose="020B0604020202020204" charset="0"/>
              <a:ea typeface="Roboto Mono" panose="020B0604020202020204" charset="0"/>
              <a:cs typeface="Rubik"/>
              <a:sym typeface="Rubik"/>
            </a:endParaRPr>
          </a:p>
        </p:txBody>
      </p:sp>
      <p:pic>
        <p:nvPicPr>
          <p:cNvPr id="120" name="Google Shape;120;p26"/>
          <p:cNvPicPr preferRelativeResize="0"/>
          <p:nvPr/>
        </p:nvPicPr>
        <p:blipFill rotWithShape="1">
          <a:blip r:embed="rId6">
            <a:alphaModFix/>
          </a:blip>
          <a:srcRect l="25384" t="25700"/>
          <a:stretch/>
        </p:blipFill>
        <p:spPr>
          <a:xfrm>
            <a:off x="0" y="0"/>
            <a:ext cx="1159275" cy="122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6"/>
          <p:cNvPicPr preferRelativeResize="0"/>
          <p:nvPr/>
        </p:nvPicPr>
        <p:blipFill rotWithShape="1">
          <a:blip r:embed="rId6">
            <a:alphaModFix/>
          </a:blip>
          <a:srcRect l="3670" t="7045"/>
          <a:stretch/>
        </p:blipFill>
        <p:spPr>
          <a:xfrm>
            <a:off x="1809800" y="1644125"/>
            <a:ext cx="751425" cy="76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2"/>
          <p:cNvSpPr txBox="1"/>
          <p:nvPr/>
        </p:nvSpPr>
        <p:spPr>
          <a:xfrm>
            <a:off x="0" y="265175"/>
            <a:ext cx="3636300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/>
            <a:r>
              <a:rPr lang="es-AR" sz="2800" b="1" dirty="0" err="1">
                <a:solidFill>
                  <a:srgbClr val="7223A5"/>
                </a:solidFill>
                <a:latin typeface="Rubik"/>
                <a:ea typeface="Rubik"/>
                <a:cs typeface="Rubik"/>
                <a:sym typeface="Rubik"/>
              </a:rPr>
              <a:t>package.json</a:t>
            </a:r>
            <a:endParaRPr sz="2800" b="1" dirty="0">
              <a:solidFill>
                <a:srgbClr val="7223A5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69" name="Google Shape;169;p32"/>
          <p:cNvPicPr preferRelativeResize="0"/>
          <p:nvPr/>
        </p:nvPicPr>
        <p:blipFill rotWithShape="1">
          <a:blip r:embed="rId3">
            <a:alphaModFix/>
          </a:blip>
          <a:srcRect l="29420" t="13682" r="23685" b="41278"/>
          <a:stretch/>
        </p:blipFill>
        <p:spPr>
          <a:xfrm>
            <a:off x="8224701" y="4299638"/>
            <a:ext cx="664092" cy="589175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2"/>
          <p:cNvSpPr txBox="1"/>
          <p:nvPr/>
        </p:nvSpPr>
        <p:spPr>
          <a:xfrm>
            <a:off x="767295" y="1194707"/>
            <a:ext cx="7708269" cy="32973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126000" anchor="t" anchorCtr="0">
            <a:spAutoFit/>
          </a:bodyPr>
          <a:lstStyle/>
          <a:p>
            <a:r>
              <a:rPr lang="es-AR" sz="2000" dirty="0">
                <a:solidFill>
                  <a:srgbClr val="9A9A9A"/>
                </a:solidFill>
                <a:latin typeface="Consolas" panose="020B0609020204030204" pitchFamily="49" charset="0"/>
              </a:rPr>
              <a:t>"</a:t>
            </a:r>
            <a:r>
              <a:rPr lang="es-AR" sz="2000" dirty="0" err="1">
                <a:solidFill>
                  <a:srgbClr val="9A9A9A"/>
                </a:solidFill>
                <a:latin typeface="Consolas" panose="020B0609020204030204" pitchFamily="49" charset="0"/>
              </a:rPr>
              <a:t>main</a:t>
            </a:r>
            <a:r>
              <a:rPr lang="es-AR" sz="2000" dirty="0">
                <a:solidFill>
                  <a:srgbClr val="9A9A9A"/>
                </a:solidFill>
                <a:latin typeface="Consolas" panose="020B0609020204030204" pitchFamily="49" charset="0"/>
              </a:rPr>
              <a:t>": "app.js",</a:t>
            </a:r>
          </a:p>
          <a:p>
            <a:r>
              <a:rPr lang="es-AR" sz="2000" dirty="0">
                <a:solidFill>
                  <a:srgbClr val="9A9A9A"/>
                </a:solidFill>
                <a:latin typeface="Consolas" panose="020B0609020204030204" pitchFamily="49" charset="0"/>
              </a:rPr>
              <a:t>"scripts": {</a:t>
            </a:r>
          </a:p>
          <a:p>
            <a:r>
              <a:rPr lang="es-AR" sz="2000" dirty="0">
                <a:solidFill>
                  <a:srgbClr val="9A9A9A"/>
                </a:solidFill>
                <a:latin typeface="Consolas" panose="020B0609020204030204" pitchFamily="49" charset="0"/>
              </a:rPr>
              <a:t>"test": "echo \"Error: no test </a:t>
            </a:r>
            <a:r>
              <a:rPr lang="es-AR" sz="2000" dirty="0" err="1">
                <a:solidFill>
                  <a:srgbClr val="9A9A9A"/>
                </a:solidFill>
                <a:latin typeface="Consolas" panose="020B0609020204030204" pitchFamily="49" charset="0"/>
              </a:rPr>
              <a:t>specified</a:t>
            </a:r>
            <a:r>
              <a:rPr lang="es-AR" sz="2000" dirty="0">
                <a:solidFill>
                  <a:srgbClr val="9A9A9A"/>
                </a:solidFill>
                <a:latin typeface="Consolas" panose="020B0609020204030204" pitchFamily="49" charset="0"/>
              </a:rPr>
              <a:t>\" &amp;&amp; </a:t>
            </a:r>
            <a:r>
              <a:rPr lang="es-AR" sz="2000" dirty="0" err="1">
                <a:solidFill>
                  <a:srgbClr val="9A9A9A"/>
                </a:solidFill>
                <a:latin typeface="Consolas" panose="020B0609020204030204" pitchFamily="49" charset="0"/>
              </a:rPr>
              <a:t>exit</a:t>
            </a:r>
            <a:r>
              <a:rPr lang="es-AR" sz="2000" dirty="0">
                <a:solidFill>
                  <a:srgbClr val="9A9A9A"/>
                </a:solidFill>
                <a:latin typeface="Consolas" panose="020B0609020204030204" pitchFamily="49" charset="0"/>
              </a:rPr>
              <a:t> 1"</a:t>
            </a:r>
          </a:p>
          <a:p>
            <a:r>
              <a:rPr lang="es-AR" sz="2000" dirty="0">
                <a:solidFill>
                  <a:srgbClr val="9A9A9A"/>
                </a:solidFill>
                <a:latin typeface="Consolas" panose="020B0609020204030204" pitchFamily="49" charset="0"/>
              </a:rPr>
              <a:t>},</a:t>
            </a:r>
          </a:p>
          <a:p>
            <a:r>
              <a:rPr lang="es-AR" sz="2000" dirty="0">
                <a:solidFill>
                  <a:srgbClr val="9A9A9A"/>
                </a:solidFill>
                <a:latin typeface="Consolas" panose="020B0609020204030204" pitchFamily="49" charset="0"/>
              </a:rPr>
              <a:t>"</a:t>
            </a:r>
            <a:r>
              <a:rPr lang="es-AR" sz="2000" dirty="0" err="1">
                <a:solidFill>
                  <a:srgbClr val="9A9A9A"/>
                </a:solidFill>
                <a:latin typeface="Consolas" panose="020B0609020204030204" pitchFamily="49" charset="0"/>
              </a:rPr>
              <a:t>author</a:t>
            </a:r>
            <a:r>
              <a:rPr lang="es-AR" sz="2000" dirty="0">
                <a:solidFill>
                  <a:srgbClr val="9A9A9A"/>
                </a:solidFill>
                <a:latin typeface="Consolas" panose="020B0609020204030204" pitchFamily="49" charset="0"/>
              </a:rPr>
              <a:t>": "",</a:t>
            </a:r>
          </a:p>
          <a:p>
            <a:r>
              <a:rPr lang="es-AR" sz="2000" dirty="0">
                <a:solidFill>
                  <a:srgbClr val="9A9A9A"/>
                </a:solidFill>
                <a:latin typeface="Consolas" panose="020B0609020204030204" pitchFamily="49" charset="0"/>
              </a:rPr>
              <a:t>"</a:t>
            </a:r>
            <a:r>
              <a:rPr lang="es-AR" sz="2000" dirty="0" err="1">
                <a:solidFill>
                  <a:srgbClr val="9A9A9A"/>
                </a:solidFill>
                <a:latin typeface="Consolas" panose="020B0609020204030204" pitchFamily="49" charset="0"/>
              </a:rPr>
              <a:t>license</a:t>
            </a:r>
            <a:r>
              <a:rPr lang="es-AR" sz="2000" dirty="0">
                <a:solidFill>
                  <a:srgbClr val="9A9A9A"/>
                </a:solidFill>
                <a:latin typeface="Consolas" panose="020B0609020204030204" pitchFamily="49" charset="0"/>
              </a:rPr>
              <a:t>": "ISC",</a:t>
            </a:r>
          </a:p>
          <a:p>
            <a:r>
              <a:rPr lang="es-AR" sz="2000" dirty="0">
                <a:solidFill>
                  <a:srgbClr val="F54336"/>
                </a:solidFill>
                <a:latin typeface="Consolas" panose="020B0609020204030204" pitchFamily="49" charset="0"/>
              </a:rPr>
              <a:t>"</a:t>
            </a:r>
            <a:r>
              <a:rPr lang="es-AR" sz="2000" dirty="0" err="1">
                <a:solidFill>
                  <a:srgbClr val="F54336"/>
                </a:solidFill>
                <a:latin typeface="Consolas" panose="020B0609020204030204" pitchFamily="49" charset="0"/>
              </a:rPr>
              <a:t>dependencies</a:t>
            </a:r>
            <a:r>
              <a:rPr lang="es-AR" sz="2000" dirty="0">
                <a:solidFill>
                  <a:srgbClr val="F54336"/>
                </a:solidFill>
                <a:latin typeface="Consolas" panose="020B0609020204030204" pitchFamily="49" charset="0"/>
              </a:rPr>
              <a:t>"</a:t>
            </a:r>
            <a:r>
              <a:rPr lang="es-AR" sz="2000" dirty="0">
                <a:solidFill>
                  <a:srgbClr val="434343"/>
                </a:solidFill>
                <a:latin typeface="Consolas" panose="020B0609020204030204" pitchFamily="49" charset="0"/>
              </a:rPr>
              <a:t>: {</a:t>
            </a:r>
          </a:p>
          <a:p>
            <a:r>
              <a:rPr lang="es-AR" sz="2000" dirty="0">
                <a:solidFill>
                  <a:srgbClr val="F54336"/>
                </a:solidFill>
                <a:latin typeface="Consolas" panose="020B0609020204030204" pitchFamily="49" charset="0"/>
              </a:rPr>
              <a:t>"</a:t>
            </a:r>
            <a:r>
              <a:rPr lang="es-AR" sz="2000" dirty="0" err="1">
                <a:solidFill>
                  <a:srgbClr val="F54336"/>
                </a:solidFill>
                <a:latin typeface="Consolas" panose="020B0609020204030204" pitchFamily="49" charset="0"/>
              </a:rPr>
              <a:t>moment</a:t>
            </a:r>
            <a:r>
              <a:rPr lang="es-AR" sz="2000" dirty="0">
                <a:solidFill>
                  <a:srgbClr val="F54336"/>
                </a:solidFill>
                <a:latin typeface="Consolas" panose="020B0609020204030204" pitchFamily="49" charset="0"/>
              </a:rPr>
              <a:t>"</a:t>
            </a:r>
            <a:r>
              <a:rPr lang="es-AR" sz="2000" dirty="0">
                <a:solidFill>
                  <a:srgbClr val="434343"/>
                </a:solidFill>
                <a:latin typeface="Consolas" panose="020B0609020204030204" pitchFamily="49" charset="0"/>
              </a:rPr>
              <a:t>: </a:t>
            </a:r>
            <a:r>
              <a:rPr lang="es-AR" sz="2000" dirty="0">
                <a:solidFill>
                  <a:srgbClr val="8CC44A"/>
                </a:solidFill>
                <a:latin typeface="Consolas" panose="020B0609020204030204" pitchFamily="49" charset="0"/>
              </a:rPr>
              <a:t>"^2.24.0"</a:t>
            </a:r>
          </a:p>
          <a:p>
            <a:r>
              <a:rPr lang="es-AR" sz="2000" dirty="0">
                <a:solidFill>
                  <a:srgbClr val="434343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s-AR" sz="2000" dirty="0">
                <a:solidFill>
                  <a:srgbClr val="9A9A9A"/>
                </a:solidFill>
                <a:latin typeface="Consolas" panose="020B0609020204030204" pitchFamily="49" charset="0"/>
              </a:rPr>
              <a:t>}</a:t>
            </a:r>
            <a:endParaRPr sz="2000" dirty="0">
              <a:solidFill>
                <a:schemeClr val="tx1"/>
              </a:solidFill>
              <a:latin typeface="Roboto Mono" panose="020B0604020202020204" charset="0"/>
              <a:ea typeface="Roboto Mono" panose="020B0604020202020204" charset="0"/>
              <a:cs typeface="Rubik SemiBold"/>
              <a:sym typeface="Rubik SemiBold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7535" y="3229511"/>
            <a:ext cx="2039496" cy="388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6477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" name="Google Shape;156;p31"/>
          <p:cNvGrpSpPr/>
          <p:nvPr/>
        </p:nvGrpSpPr>
        <p:grpSpPr>
          <a:xfrm>
            <a:off x="-53575" y="0"/>
            <a:ext cx="9144000" cy="5143500"/>
            <a:chOff x="0" y="0"/>
            <a:chExt cx="9144000" cy="5143500"/>
          </a:xfrm>
        </p:grpSpPr>
        <p:pic>
          <p:nvPicPr>
            <p:cNvPr id="157" name="Google Shape;157;p3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0" y="0"/>
              <a:ext cx="9144000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8" name="Google Shape;158;p31"/>
            <p:cNvPicPr preferRelativeResize="0"/>
            <p:nvPr/>
          </p:nvPicPr>
          <p:blipFill rotWithShape="1">
            <a:blip r:embed="rId4">
              <a:alphaModFix amt="27000"/>
            </a:blip>
            <a:srcRect l="26649" t="17352" r="28681" b="30269"/>
            <a:stretch/>
          </p:blipFill>
          <p:spPr>
            <a:xfrm>
              <a:off x="0" y="0"/>
              <a:ext cx="4476949" cy="51435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9" name="Google Shape;159;p31"/>
          <p:cNvGrpSpPr/>
          <p:nvPr/>
        </p:nvGrpSpPr>
        <p:grpSpPr>
          <a:xfrm>
            <a:off x="-147725" y="0"/>
            <a:ext cx="9315635" cy="5143500"/>
            <a:chOff x="-23775" y="0"/>
            <a:chExt cx="9191550" cy="5143500"/>
          </a:xfrm>
        </p:grpSpPr>
        <p:pic>
          <p:nvPicPr>
            <p:cNvPr id="160" name="Google Shape;160;p3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0800000">
              <a:off x="-23775" y="0"/>
              <a:ext cx="9191550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1" name="Google Shape;161;p31"/>
            <p:cNvPicPr preferRelativeResize="0"/>
            <p:nvPr/>
          </p:nvPicPr>
          <p:blipFill rotWithShape="1">
            <a:blip r:embed="rId6">
              <a:alphaModFix amt="24000"/>
            </a:blip>
            <a:srcRect l="10007" b="15232"/>
            <a:stretch/>
          </p:blipFill>
          <p:spPr>
            <a:xfrm>
              <a:off x="0" y="1805000"/>
              <a:ext cx="5310126" cy="3338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62" name="Google Shape;162;p31"/>
          <p:cNvPicPr preferRelativeResize="0"/>
          <p:nvPr/>
        </p:nvPicPr>
        <p:blipFill rotWithShape="1">
          <a:blip r:embed="rId7">
            <a:alphaModFix/>
          </a:blip>
          <a:srcRect l="27260" t="12709" r="25097" b="39973"/>
          <a:stretch/>
        </p:blipFill>
        <p:spPr>
          <a:xfrm>
            <a:off x="8268375" y="4321225"/>
            <a:ext cx="666000" cy="611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19;p26"/>
          <p:cNvSpPr txBox="1"/>
          <p:nvPr/>
        </p:nvSpPr>
        <p:spPr>
          <a:xfrm>
            <a:off x="185587" y="1198720"/>
            <a:ext cx="8268375" cy="2031295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/>
            <a:r>
              <a:rPr lang="es-ES" sz="2400" b="1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Dentro de la carpeta </a:t>
            </a:r>
            <a:r>
              <a:rPr lang="es-ES" sz="2400" b="1" dirty="0" err="1" smtClean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Node</a:t>
            </a:r>
            <a:r>
              <a:rPr lang="es-ES" sz="2400" b="1" dirty="0" smtClean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 Modules </a:t>
            </a:r>
            <a:r>
              <a:rPr lang="es-ES" sz="2400" b="1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se </a:t>
            </a:r>
            <a:r>
              <a:rPr lang="es-ES" sz="2400" b="1" dirty="0" smtClean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irán creando las carpetas </a:t>
            </a:r>
            <a:r>
              <a:rPr lang="es-ES" sz="2400" b="1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de las librerías </a:t>
            </a:r>
            <a:r>
              <a:rPr lang="es-ES" sz="2400" b="1" dirty="0" smtClean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que instalemos. Cada </a:t>
            </a:r>
            <a:r>
              <a:rPr lang="es-ES" sz="2400" b="1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una contendrá los </a:t>
            </a:r>
            <a:r>
              <a:rPr lang="es-ES" sz="2400" b="1" dirty="0" smtClean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archivos necesarios </a:t>
            </a:r>
            <a:r>
              <a:rPr lang="es-ES" sz="2400" b="1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para poder </a:t>
            </a:r>
            <a:r>
              <a:rPr lang="es-ES" sz="2400" b="1" dirty="0" smtClean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trabajar con esa librería </a:t>
            </a:r>
            <a:r>
              <a:rPr lang="es-ES" sz="2400" b="1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dentro </a:t>
            </a:r>
            <a:r>
              <a:rPr lang="es-ES" sz="2400" b="1" dirty="0" smtClean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del proyecto</a:t>
            </a:r>
            <a:r>
              <a:rPr lang="es-ES" sz="2400" b="1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.</a:t>
            </a:r>
            <a:endParaRPr lang="es-AR" sz="2400" b="1" dirty="0" smtClean="0">
              <a:solidFill>
                <a:schemeClr val="bg1"/>
              </a:solidFill>
              <a:latin typeface="Roboto Mono" panose="020B0604020202020204" charset="0"/>
              <a:ea typeface="Roboto Mon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1072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40;p38"/>
          <p:cNvPicPr preferRelativeResize="0"/>
          <p:nvPr/>
        </p:nvPicPr>
        <p:blipFill rotWithShape="1">
          <a:blip r:embed="rId4">
            <a:alphaModFix/>
          </a:blip>
          <a:srcRect b="15626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3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10800000">
            <a:off x="5866600" y="342899"/>
            <a:ext cx="3277400" cy="4800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38"/>
          <p:cNvPicPr preferRelativeResize="0"/>
          <p:nvPr/>
        </p:nvPicPr>
        <p:blipFill rotWithShape="1">
          <a:blip r:embed="rId6">
            <a:alphaModFix amt="30000"/>
          </a:blip>
          <a:srcRect/>
          <a:stretch/>
        </p:blipFill>
        <p:spPr>
          <a:xfrm>
            <a:off x="6220488" y="2331800"/>
            <a:ext cx="2913768" cy="2798174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38"/>
          <p:cNvSpPr txBox="1"/>
          <p:nvPr/>
        </p:nvSpPr>
        <p:spPr>
          <a:xfrm>
            <a:off x="251366" y="4393050"/>
            <a:ext cx="2325600" cy="3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" sz="1200" b="1">
                <a:solidFill>
                  <a:srgbClr val="6AE0C0"/>
                </a:solidFill>
                <a:latin typeface="Rubik"/>
                <a:ea typeface="Rubik"/>
                <a:cs typeface="Rubik"/>
                <a:sym typeface="Rubik"/>
              </a:rPr>
              <a:t>/arbustait</a:t>
            </a:r>
            <a:endParaRPr sz="1200" b="1" i="0" u="none" strike="noStrike" cap="none">
              <a:solidFill>
                <a:srgbClr val="6AE0C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244" name="Google Shape;244;p38">
            <a:hlinkClick r:id="rId7"/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163202" y="4759200"/>
            <a:ext cx="163221" cy="1438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38">
            <a:hlinkClick r:id="rId9"/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658342" y="4759490"/>
            <a:ext cx="241951" cy="1438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38">
            <a:hlinkClick r:id="rId11"/>
          </p:cNvPr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514072" y="4759490"/>
            <a:ext cx="115215" cy="1438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38">
            <a:hlinkClick r:id="rId13"/>
          </p:cNvPr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335775" y="4759490"/>
            <a:ext cx="155540" cy="1438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38">
            <a:hlinkClick r:id="rId15"/>
          </p:cNvPr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943416" y="4759490"/>
            <a:ext cx="176663" cy="1438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38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3589879" y="1620216"/>
            <a:ext cx="1703025" cy="1412900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38"/>
          <p:cNvSpPr txBox="1"/>
          <p:nvPr/>
        </p:nvSpPr>
        <p:spPr>
          <a:xfrm>
            <a:off x="6263300" y="3808613"/>
            <a:ext cx="2287500" cy="8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300" b="1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Gracias </a:t>
            </a:r>
            <a:endParaRPr sz="2300" b="1" i="0" u="none" strike="noStrike" cap="none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300" b="1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por participar</a:t>
            </a:r>
            <a:r>
              <a:rPr lang="es" sz="2300" b="1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/>
            </a:r>
            <a:br>
              <a:rPr lang="es" sz="2300" b="1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</a:br>
            <a:r>
              <a:rPr lang="es" sz="2300" b="1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/>
            </a:r>
            <a:br>
              <a:rPr lang="es" sz="2300" b="1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</a:br>
            <a:r>
              <a:rPr lang="es" sz="1000" b="0" i="0" u="none" strike="noStrike" cap="non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endParaRPr sz="2700" b="0" i="0" u="none" strike="noStrike" cap="none">
              <a:solidFill>
                <a:srgbClr val="28006B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28006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p38"/>
          <p:cNvSpPr txBox="1"/>
          <p:nvPr/>
        </p:nvSpPr>
        <p:spPr>
          <a:xfrm>
            <a:off x="6263310" y="4413597"/>
            <a:ext cx="2287500" cy="3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52" name="Google Shape;252;p38"/>
          <p:cNvSpPr txBox="1"/>
          <p:nvPr/>
        </p:nvSpPr>
        <p:spPr>
          <a:xfrm>
            <a:off x="6263310" y="4671397"/>
            <a:ext cx="2287500" cy="20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53" name="Google Shape;253;p38"/>
          <p:cNvSpPr txBox="1"/>
          <p:nvPr/>
        </p:nvSpPr>
        <p:spPr>
          <a:xfrm>
            <a:off x="6333350" y="4613475"/>
            <a:ext cx="2147400" cy="4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s" sz="1050" b="1" u="sng">
                <a:solidFill>
                  <a:srgbClr val="6AE0C0"/>
                </a:solidFill>
                <a:latin typeface="Rubik"/>
                <a:ea typeface="Rubik"/>
                <a:cs typeface="Rubik"/>
                <a:sym typeface="Rubik"/>
                <a:hlinkClick r:id="rId18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WWW.ARBUSTA.NET</a:t>
            </a:r>
            <a:endParaRPr sz="1400" b="1" i="0" u="none" strike="noStrike" cap="none">
              <a:solidFill>
                <a:srgbClr val="6AE0C0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9"/>
          <p:cNvSpPr txBox="1"/>
          <p:nvPr/>
        </p:nvSpPr>
        <p:spPr>
          <a:xfrm>
            <a:off x="291700" y="174300"/>
            <a:ext cx="36363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800" b="1">
                <a:solidFill>
                  <a:srgbClr val="7223A5"/>
                </a:solidFill>
                <a:latin typeface="Rubik"/>
                <a:ea typeface="Rubik"/>
                <a:cs typeface="Rubik"/>
                <a:sym typeface="Rubik"/>
              </a:rPr>
              <a:t>REPASO GENERAL |</a:t>
            </a:r>
            <a:endParaRPr sz="2800" b="1">
              <a:solidFill>
                <a:srgbClr val="7223A5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42" name="Google Shape;142;p29"/>
          <p:cNvPicPr preferRelativeResize="0"/>
          <p:nvPr/>
        </p:nvPicPr>
        <p:blipFill rotWithShape="1">
          <a:blip r:embed="rId3">
            <a:alphaModFix/>
          </a:blip>
          <a:srcRect l="29420" t="13682" r="23685" b="41278"/>
          <a:stretch/>
        </p:blipFill>
        <p:spPr>
          <a:xfrm>
            <a:off x="8224701" y="4299638"/>
            <a:ext cx="664092" cy="589175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9"/>
          <p:cNvSpPr txBox="1"/>
          <p:nvPr/>
        </p:nvSpPr>
        <p:spPr>
          <a:xfrm>
            <a:off x="577281" y="1737048"/>
            <a:ext cx="7410300" cy="1050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126000" anchor="t" anchorCtr="0">
            <a:spAutoFit/>
          </a:bodyPr>
          <a:lstStyle/>
          <a:p>
            <a:pPr lvl="0" algn="ctr"/>
            <a:r>
              <a:rPr lang="es-ES" sz="1800" b="1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NPM es el gestor de </a:t>
            </a:r>
            <a:r>
              <a:rPr lang="es-ES" sz="1800" b="1" dirty="0" smtClean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paquetes de </a:t>
            </a:r>
            <a:r>
              <a:rPr lang="es-ES" sz="1800" b="1" dirty="0" err="1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Node</a:t>
            </a:r>
            <a:r>
              <a:rPr lang="es-ES" sz="1800" b="1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 y nos </a:t>
            </a:r>
            <a:r>
              <a:rPr lang="es-ES" sz="1800" b="1" dirty="0" smtClean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permite descargar </a:t>
            </a:r>
            <a:r>
              <a:rPr lang="es-ES" sz="1800" b="1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e instalar </a:t>
            </a:r>
            <a:r>
              <a:rPr lang="es-ES" sz="1800" b="1" dirty="0" smtClean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librerías para </a:t>
            </a:r>
            <a:r>
              <a:rPr lang="es-ES" sz="1800" b="1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incorporar </a:t>
            </a:r>
            <a:r>
              <a:rPr lang="es-ES" sz="1800" b="1" dirty="0" smtClean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a nuestro proyecto</a:t>
            </a:r>
            <a:r>
              <a:rPr lang="es-ES" sz="1800" b="1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.</a:t>
            </a:r>
            <a:endParaRPr lang="es-ES" sz="1800" b="1" dirty="0">
              <a:solidFill>
                <a:srgbClr val="7030A0"/>
              </a:solidFill>
              <a:latin typeface="Roboto Mono" panose="020B0604020202020204" charset="0"/>
              <a:ea typeface="Roboto Mono" panose="020B0604020202020204" charset="0"/>
              <a:cs typeface="Rubik"/>
              <a:sym typeface="Rubik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9509" y="130381"/>
            <a:ext cx="690809" cy="65278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8" name="Google Shape;148;p30"/>
          <p:cNvCxnSpPr/>
          <p:nvPr/>
        </p:nvCxnSpPr>
        <p:spPr>
          <a:xfrm rot="10800000" flipH="1">
            <a:off x="811400" y="2476500"/>
            <a:ext cx="7500000" cy="14100"/>
          </a:xfrm>
          <a:prstGeom prst="straightConnector1">
            <a:avLst/>
          </a:prstGeom>
          <a:noFill/>
          <a:ln w="9525" cap="flat" cmpd="sng">
            <a:solidFill>
              <a:srgbClr val="C04091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149" name="Google Shape;149;p30"/>
          <p:cNvSpPr txBox="1"/>
          <p:nvPr/>
        </p:nvSpPr>
        <p:spPr>
          <a:xfrm>
            <a:off x="1188027" y="443004"/>
            <a:ext cx="61722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2800" b="1" dirty="0">
                <a:solidFill>
                  <a:srgbClr val="060457"/>
                </a:solidFill>
                <a:latin typeface="Rubik"/>
                <a:ea typeface="Rubik"/>
                <a:cs typeface="Rubik"/>
                <a:sym typeface="Rubik"/>
              </a:rPr>
              <a:t>LÍNEA DE TIEMPO </a:t>
            </a:r>
            <a:r>
              <a:rPr lang="es" sz="2800" b="1" dirty="0" smtClean="0">
                <a:solidFill>
                  <a:srgbClr val="060457"/>
                </a:solidFill>
                <a:latin typeface="Rubik"/>
                <a:ea typeface="Rubik"/>
                <a:cs typeface="Rubik"/>
                <a:sym typeface="Rubik"/>
              </a:rPr>
              <a:t> | EXPRESS</a:t>
            </a:r>
            <a:endParaRPr sz="2800" b="1" dirty="0">
              <a:solidFill>
                <a:srgbClr val="060457"/>
              </a:solidFill>
              <a:latin typeface="Rubik"/>
              <a:ea typeface="Rubik"/>
              <a:cs typeface="Rubik"/>
              <a:sym typeface="Rubik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2800" dirty="0">
                <a:solidFill>
                  <a:srgbClr val="060457"/>
                </a:solidFill>
                <a:latin typeface="Rubik Medium"/>
                <a:ea typeface="Rubik Medium"/>
                <a:cs typeface="Rubik Medium"/>
                <a:sym typeface="Rubik Medium"/>
              </a:rPr>
              <a:t> </a:t>
            </a:r>
            <a:endParaRPr sz="2800" dirty="0">
              <a:solidFill>
                <a:srgbClr val="060457"/>
              </a:solidFill>
              <a:latin typeface="Rubik Medium"/>
              <a:ea typeface="Rubik Medium"/>
              <a:cs typeface="Rubik Medium"/>
              <a:sym typeface="Rubik Medium"/>
            </a:endParaRPr>
          </a:p>
        </p:txBody>
      </p:sp>
      <p:sp>
        <p:nvSpPr>
          <p:cNvPr id="151" name="Google Shape;151;p30"/>
          <p:cNvSpPr txBox="1"/>
          <p:nvPr/>
        </p:nvSpPr>
        <p:spPr>
          <a:xfrm>
            <a:off x="1549640" y="1572027"/>
            <a:ext cx="956700" cy="32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95"/>
              <a:buNone/>
            </a:pPr>
            <a:endParaRPr sz="750">
              <a:solidFill>
                <a:srgbClr val="C04091"/>
              </a:solidFill>
              <a:latin typeface="Rubik Medium"/>
              <a:ea typeface="Rubik Medium"/>
              <a:cs typeface="Rubik Medium"/>
              <a:sym typeface="Rubik Medium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618" y="3776732"/>
            <a:ext cx="743816" cy="743816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3876" y="966354"/>
            <a:ext cx="6345083" cy="281494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" name="Google Shape;156;p31"/>
          <p:cNvGrpSpPr/>
          <p:nvPr/>
        </p:nvGrpSpPr>
        <p:grpSpPr>
          <a:xfrm>
            <a:off x="-53575" y="0"/>
            <a:ext cx="9144000" cy="5143500"/>
            <a:chOff x="0" y="0"/>
            <a:chExt cx="9144000" cy="5143500"/>
          </a:xfrm>
        </p:grpSpPr>
        <p:pic>
          <p:nvPicPr>
            <p:cNvPr id="157" name="Google Shape;157;p3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0" y="0"/>
              <a:ext cx="9144000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8" name="Google Shape;158;p31"/>
            <p:cNvPicPr preferRelativeResize="0"/>
            <p:nvPr/>
          </p:nvPicPr>
          <p:blipFill rotWithShape="1">
            <a:blip r:embed="rId4">
              <a:alphaModFix amt="27000"/>
            </a:blip>
            <a:srcRect l="26649" t="17352" r="28681" b="30269"/>
            <a:stretch/>
          </p:blipFill>
          <p:spPr>
            <a:xfrm>
              <a:off x="0" y="0"/>
              <a:ext cx="4476949" cy="51435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9" name="Google Shape;159;p31"/>
          <p:cNvGrpSpPr/>
          <p:nvPr/>
        </p:nvGrpSpPr>
        <p:grpSpPr>
          <a:xfrm>
            <a:off x="-147725" y="0"/>
            <a:ext cx="9315635" cy="5143500"/>
            <a:chOff x="-23775" y="0"/>
            <a:chExt cx="9191550" cy="5143500"/>
          </a:xfrm>
        </p:grpSpPr>
        <p:pic>
          <p:nvPicPr>
            <p:cNvPr id="160" name="Google Shape;160;p3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0800000">
              <a:off x="-23775" y="0"/>
              <a:ext cx="9191550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1" name="Google Shape;161;p31"/>
            <p:cNvPicPr preferRelativeResize="0"/>
            <p:nvPr/>
          </p:nvPicPr>
          <p:blipFill rotWithShape="1">
            <a:blip r:embed="rId6">
              <a:alphaModFix amt="24000"/>
            </a:blip>
            <a:srcRect l="10007" b="15232"/>
            <a:stretch/>
          </p:blipFill>
          <p:spPr>
            <a:xfrm>
              <a:off x="0" y="1805000"/>
              <a:ext cx="5310126" cy="3338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62" name="Google Shape;162;p31"/>
          <p:cNvPicPr preferRelativeResize="0"/>
          <p:nvPr/>
        </p:nvPicPr>
        <p:blipFill rotWithShape="1">
          <a:blip r:embed="rId7">
            <a:alphaModFix/>
          </a:blip>
          <a:srcRect l="27260" t="12709" r="25097" b="39973"/>
          <a:stretch/>
        </p:blipFill>
        <p:spPr>
          <a:xfrm>
            <a:off x="8268375" y="4321225"/>
            <a:ext cx="666000" cy="611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31"/>
          <p:cNvSpPr txBox="1"/>
          <p:nvPr/>
        </p:nvSpPr>
        <p:spPr>
          <a:xfrm>
            <a:off x="272625" y="178400"/>
            <a:ext cx="80943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700" b="1" dirty="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OBJETIVO CLASE DE HOY|</a:t>
            </a:r>
            <a:endParaRPr sz="2700" b="1" dirty="0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0" name="Google Shape;119;p26"/>
          <p:cNvSpPr txBox="1"/>
          <p:nvPr/>
        </p:nvSpPr>
        <p:spPr>
          <a:xfrm>
            <a:off x="185587" y="1718981"/>
            <a:ext cx="8268375" cy="553968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/>
            <a:r>
              <a:rPr lang="es-AR" sz="2400" b="1" dirty="0" smtClean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1-CONOCER Y PROBAR NPM</a:t>
            </a:r>
            <a:endParaRPr lang="es-AR" sz="2400" b="1" dirty="0" smtClean="0">
              <a:solidFill>
                <a:schemeClr val="bg1"/>
              </a:solidFill>
              <a:latin typeface="Roboto Mono" panose="020B0604020202020204" charset="0"/>
              <a:ea typeface="Roboto Mono" panose="020B060402020202020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2"/>
          <p:cNvSpPr txBox="1"/>
          <p:nvPr/>
        </p:nvSpPr>
        <p:spPr>
          <a:xfrm>
            <a:off x="0" y="265175"/>
            <a:ext cx="3636300" cy="1046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/>
            <a:r>
              <a:rPr lang="es-AR" sz="2800" b="1" dirty="0">
                <a:solidFill>
                  <a:srgbClr val="7223A5"/>
                </a:solidFill>
                <a:latin typeface="Rubik"/>
                <a:ea typeface="Rubik"/>
                <a:cs typeface="Rubik"/>
                <a:sym typeface="Rubik"/>
              </a:rPr>
              <a:t>INTRODUCCIÓN A NPM</a:t>
            </a:r>
            <a:endParaRPr sz="2800" b="1" dirty="0">
              <a:solidFill>
                <a:srgbClr val="7223A5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69" name="Google Shape;169;p32"/>
          <p:cNvPicPr preferRelativeResize="0"/>
          <p:nvPr/>
        </p:nvPicPr>
        <p:blipFill rotWithShape="1">
          <a:blip r:embed="rId3">
            <a:alphaModFix/>
          </a:blip>
          <a:srcRect l="29420" t="13682" r="23685" b="41278"/>
          <a:stretch/>
        </p:blipFill>
        <p:spPr>
          <a:xfrm>
            <a:off x="8224701" y="4299638"/>
            <a:ext cx="664092" cy="589175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2"/>
          <p:cNvSpPr txBox="1"/>
          <p:nvPr/>
        </p:nvSpPr>
        <p:spPr>
          <a:xfrm>
            <a:off x="739793" y="1190522"/>
            <a:ext cx="7708269" cy="32973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126000" anchor="t" anchorCtr="0">
            <a:spAutoFit/>
          </a:bodyPr>
          <a:lstStyle/>
          <a:p>
            <a:r>
              <a:rPr lang="es-ES" sz="20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Cuando instalamos </a:t>
            </a:r>
            <a:r>
              <a:rPr lang="es-ES" sz="2000" dirty="0" err="1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Node</a:t>
            </a:r>
            <a:r>
              <a:rPr lang="es-ES" sz="20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 en nuestras computadoras, </a:t>
            </a:r>
            <a:r>
              <a:rPr lang="es-ES" sz="2000" dirty="0" smtClean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se instalan </a:t>
            </a:r>
            <a:r>
              <a:rPr lang="es-ES" sz="20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múltiples librerías para poder </a:t>
            </a:r>
            <a:r>
              <a:rPr lang="es-ES" sz="2000" dirty="0" smtClean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usar globalmente</a:t>
            </a:r>
            <a:r>
              <a:rPr lang="es-ES" sz="20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, </a:t>
            </a:r>
            <a:r>
              <a:rPr lang="es-ES" sz="2000" dirty="0" smtClean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y, conjuntamente</a:t>
            </a:r>
            <a:r>
              <a:rPr lang="es-ES" sz="20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, se instala NPM, </a:t>
            </a:r>
            <a:r>
              <a:rPr lang="es-ES" sz="2000" dirty="0" smtClean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el gestor </a:t>
            </a:r>
            <a:r>
              <a:rPr lang="es-ES" sz="20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de paquetes de </a:t>
            </a:r>
            <a:r>
              <a:rPr lang="es-ES" sz="2000" dirty="0" err="1" smtClean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Node</a:t>
            </a:r>
            <a:r>
              <a:rPr lang="es-ES" sz="2000" dirty="0" smtClean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. A </a:t>
            </a:r>
            <a:r>
              <a:rPr lang="es-ES" sz="20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través de él </a:t>
            </a:r>
            <a:r>
              <a:rPr lang="es-ES" sz="2000" dirty="0" smtClean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vamos a </a:t>
            </a:r>
            <a:r>
              <a:rPr lang="es-ES" sz="20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poder instalar las librerías </a:t>
            </a:r>
            <a:r>
              <a:rPr lang="es-ES" sz="2000" dirty="0" smtClean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que consideremos necesarias </a:t>
            </a:r>
            <a:r>
              <a:rPr lang="es-ES" sz="20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para el desarrollo de </a:t>
            </a:r>
            <a:r>
              <a:rPr lang="es-ES" sz="2000" dirty="0" smtClean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nuestra aplicación</a:t>
            </a:r>
            <a:r>
              <a:rPr lang="es-ES" sz="20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. Podemos instalarlas </a:t>
            </a:r>
            <a:r>
              <a:rPr lang="es-ES" sz="2000" dirty="0" smtClean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localmente, disponibles para usar </a:t>
            </a:r>
            <a:r>
              <a:rPr lang="es-ES" sz="20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en un proyecto </a:t>
            </a:r>
            <a:r>
              <a:rPr lang="es-ES" sz="2000" dirty="0" smtClean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en específico</a:t>
            </a:r>
            <a:r>
              <a:rPr lang="es-ES" sz="20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, </a:t>
            </a:r>
            <a:r>
              <a:rPr lang="es-ES" sz="2000" dirty="0" err="1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ó</a:t>
            </a:r>
            <a:r>
              <a:rPr lang="es-ES" sz="20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 globalmente, </a:t>
            </a:r>
            <a:r>
              <a:rPr lang="es-ES" sz="2000" dirty="0" smtClean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disponibles para </a:t>
            </a:r>
            <a:r>
              <a:rPr lang="es-ES" sz="20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usar cada vez que queramos.</a:t>
            </a:r>
            <a:endParaRPr sz="2000" dirty="0">
              <a:solidFill>
                <a:srgbClr val="7030A0"/>
              </a:solidFill>
              <a:latin typeface="Roboto Mono" panose="020B0604020202020204" charset="0"/>
              <a:ea typeface="Roboto Mono" panose="020B0604020202020204" charset="0"/>
              <a:cs typeface="Rubik SemiBold"/>
              <a:sym typeface="Rubik SemiBold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1684" y="4420881"/>
            <a:ext cx="1874098" cy="69761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2"/>
          <p:cNvSpPr txBox="1"/>
          <p:nvPr/>
        </p:nvSpPr>
        <p:spPr>
          <a:xfrm>
            <a:off x="0" y="265175"/>
            <a:ext cx="3636300" cy="1046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/>
            <a:r>
              <a:rPr lang="es-AR" sz="2800" b="1" dirty="0">
                <a:solidFill>
                  <a:srgbClr val="7223A5"/>
                </a:solidFill>
                <a:latin typeface="Rubik"/>
                <a:ea typeface="Rubik"/>
                <a:cs typeface="Rubik"/>
                <a:sym typeface="Rubik"/>
              </a:rPr>
              <a:t>QUÉ SON LAS LIBRERÍAS</a:t>
            </a:r>
            <a:endParaRPr sz="2800" b="1" dirty="0">
              <a:solidFill>
                <a:srgbClr val="7223A5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69" name="Google Shape;169;p32"/>
          <p:cNvPicPr preferRelativeResize="0"/>
          <p:nvPr/>
        </p:nvPicPr>
        <p:blipFill rotWithShape="1">
          <a:blip r:embed="rId3">
            <a:alphaModFix/>
          </a:blip>
          <a:srcRect l="29420" t="13682" r="23685" b="41278"/>
          <a:stretch/>
        </p:blipFill>
        <p:spPr>
          <a:xfrm>
            <a:off x="8224701" y="4299638"/>
            <a:ext cx="664092" cy="589175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2"/>
          <p:cNvSpPr txBox="1"/>
          <p:nvPr/>
        </p:nvSpPr>
        <p:spPr>
          <a:xfrm>
            <a:off x="767295" y="1194707"/>
            <a:ext cx="7708269" cy="3605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126000" anchor="t" anchorCtr="0">
            <a:spAutoFit/>
          </a:bodyPr>
          <a:lstStyle/>
          <a:p>
            <a:r>
              <a:rPr lang="es-ES" sz="20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Son bloques de código que nos permiten </a:t>
            </a:r>
            <a:r>
              <a:rPr lang="es-ES" sz="2000" dirty="0" smtClean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abordar soluciones específicas </a:t>
            </a:r>
            <a:r>
              <a:rPr lang="es-ES" sz="20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dentro de la </a:t>
            </a:r>
            <a:r>
              <a:rPr lang="es-ES" sz="2000" dirty="0" smtClean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aplicación que </a:t>
            </a:r>
            <a:r>
              <a:rPr lang="es-ES" sz="20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estemos </a:t>
            </a:r>
            <a:r>
              <a:rPr lang="es-ES" sz="2000" dirty="0" smtClean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desarrollando. En </a:t>
            </a:r>
            <a:r>
              <a:rPr lang="es-ES" sz="20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un entorno </a:t>
            </a:r>
            <a:r>
              <a:rPr lang="es-ES" sz="2000" dirty="0" smtClean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de desarrollo </a:t>
            </a:r>
            <a:r>
              <a:rPr lang="es-ES" sz="20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web, hay situaciones que se </a:t>
            </a:r>
            <a:r>
              <a:rPr lang="es-ES" sz="2000" dirty="0" smtClean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repiten una </a:t>
            </a:r>
            <a:r>
              <a:rPr lang="es-ES" sz="20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y otra vez. Las librerías llegan </a:t>
            </a:r>
            <a:r>
              <a:rPr lang="es-ES" sz="2000" dirty="0" smtClean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para facilitar esas problemáticas </a:t>
            </a:r>
            <a:r>
              <a:rPr lang="es-ES" sz="20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que sabemos que </a:t>
            </a:r>
            <a:r>
              <a:rPr lang="es-ES" sz="2000" dirty="0" smtClean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nos vamos </a:t>
            </a:r>
            <a:r>
              <a:rPr lang="es-ES" sz="20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a cruzar </a:t>
            </a:r>
            <a:r>
              <a:rPr lang="es-ES" sz="2000" dirty="0" smtClean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mientras desarrollamos nuestra aplicación</a:t>
            </a:r>
            <a:r>
              <a:rPr lang="es-ES" sz="20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. Manejar la subida </a:t>
            </a:r>
            <a:r>
              <a:rPr lang="es-ES" sz="2000" dirty="0" smtClean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de archivos, validar </a:t>
            </a:r>
            <a:r>
              <a:rPr lang="es-ES" sz="20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un formulario, o restringir el acceso </a:t>
            </a:r>
            <a:r>
              <a:rPr lang="es-ES" sz="2000" dirty="0" smtClean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a un usuario </a:t>
            </a:r>
            <a:r>
              <a:rPr lang="es-ES" sz="20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que no está registrado son algunas de ellas.</a:t>
            </a:r>
            <a:endParaRPr sz="2000" dirty="0">
              <a:solidFill>
                <a:srgbClr val="7030A0"/>
              </a:solidFill>
              <a:latin typeface="Roboto Mono" panose="020B0604020202020204" charset="0"/>
              <a:ea typeface="Roboto Mono" panose="020B0604020202020204" charset="0"/>
              <a:cs typeface="Rubik SemiBold"/>
              <a:sym typeface="Rubik SemiBold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3899" y="4353606"/>
            <a:ext cx="1443110" cy="644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1837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D348A"/>
        </a:solidFill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33"/>
          <p:cNvPicPr preferRelativeResize="0"/>
          <p:nvPr/>
        </p:nvPicPr>
        <p:blipFill rotWithShape="1">
          <a:blip r:embed="rId3">
            <a:alphaModFix amt="63000"/>
          </a:blip>
          <a:srcRect l="21507"/>
          <a:stretch/>
        </p:blipFill>
        <p:spPr>
          <a:xfrm rot="5400000">
            <a:off x="1970678" y="-1850975"/>
            <a:ext cx="5144026" cy="926455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33"/>
          <p:cNvSpPr txBox="1"/>
          <p:nvPr/>
        </p:nvSpPr>
        <p:spPr>
          <a:xfrm>
            <a:off x="314500" y="289875"/>
            <a:ext cx="5133000" cy="53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s-AR" sz="2000" b="1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USANDO NPM</a:t>
            </a:r>
            <a:endParaRPr sz="2800" b="1" dirty="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77" name="Google Shape;177;p33"/>
          <p:cNvSpPr txBox="1"/>
          <p:nvPr/>
        </p:nvSpPr>
        <p:spPr>
          <a:xfrm>
            <a:off x="416168" y="907763"/>
            <a:ext cx="8253045" cy="3684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s-ES" sz="1600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Cuando se instala </a:t>
            </a:r>
            <a:r>
              <a:rPr lang="es-ES" sz="1600" dirty="0" err="1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Node</a:t>
            </a:r>
            <a:r>
              <a:rPr lang="es-ES" sz="1600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, se genera un comando </a:t>
            </a:r>
            <a:r>
              <a:rPr lang="es-ES" sz="1600" dirty="0" err="1" smtClean="0">
                <a:solidFill>
                  <a:srgbClr val="FF0000"/>
                </a:solidFill>
                <a:latin typeface="Roboto Mono" panose="020B0604020202020204" charset="0"/>
                <a:ea typeface="Roboto Mono" panose="020B0604020202020204" charset="0"/>
              </a:rPr>
              <a:t>npm</a:t>
            </a:r>
            <a:r>
              <a:rPr lang="es-ES" sz="1600" dirty="0" smtClean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 para usar en </a:t>
            </a:r>
            <a:r>
              <a:rPr lang="es-ES" sz="1600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la </a:t>
            </a:r>
            <a:r>
              <a:rPr lang="es-ES" sz="1600" dirty="0" smtClean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terminal. Lo </a:t>
            </a:r>
            <a:r>
              <a:rPr lang="es-ES" sz="1600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primero que hay que hacer para usar </a:t>
            </a:r>
            <a:r>
              <a:rPr lang="es-ES" sz="1600" dirty="0" err="1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npm</a:t>
            </a:r>
            <a:r>
              <a:rPr lang="es-ES" sz="1600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 </a:t>
            </a:r>
            <a:r>
              <a:rPr lang="es-ES" sz="1600" dirty="0" smtClean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es inicializar nuestro </a:t>
            </a:r>
            <a:r>
              <a:rPr lang="es-ES" sz="1600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proyecto </a:t>
            </a:r>
            <a:r>
              <a:rPr lang="es-ES" sz="1600" dirty="0" err="1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Node</a:t>
            </a:r>
            <a:r>
              <a:rPr lang="es-ES" sz="1600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 usando el comando </a:t>
            </a:r>
            <a:r>
              <a:rPr lang="es-ES" sz="1600" dirty="0" err="1">
                <a:solidFill>
                  <a:srgbClr val="FF0000"/>
                </a:solidFill>
                <a:latin typeface="Roboto Mono" panose="020B0604020202020204" charset="0"/>
                <a:ea typeface="Roboto Mono" panose="020B0604020202020204" charset="0"/>
              </a:rPr>
              <a:t>npm</a:t>
            </a:r>
            <a:r>
              <a:rPr lang="es-ES" sz="1600" dirty="0">
                <a:solidFill>
                  <a:srgbClr val="FF0000"/>
                </a:solidFill>
                <a:latin typeface="Roboto Mono" panose="020B0604020202020204" charset="0"/>
                <a:ea typeface="Roboto Mono" panose="020B0604020202020204" charset="0"/>
              </a:rPr>
              <a:t> </a:t>
            </a:r>
            <a:r>
              <a:rPr lang="es-ES" sz="1600" dirty="0" err="1">
                <a:solidFill>
                  <a:srgbClr val="FF0000"/>
                </a:solidFill>
                <a:latin typeface="Roboto Mono" panose="020B0604020202020204" charset="0"/>
                <a:ea typeface="Roboto Mono" panose="020B0604020202020204" charset="0"/>
              </a:rPr>
              <a:t>init</a:t>
            </a:r>
            <a:r>
              <a:rPr lang="es-ES" sz="1600" dirty="0">
                <a:solidFill>
                  <a:srgbClr val="FF0000"/>
                </a:solidFill>
                <a:latin typeface="Roboto Mono" panose="020B0604020202020204" charset="0"/>
                <a:ea typeface="Roboto Mono" panose="020B0604020202020204" charset="0"/>
              </a:rPr>
              <a:t> </a:t>
            </a:r>
            <a:r>
              <a:rPr lang="es-ES" sz="1600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. </a:t>
            </a:r>
            <a:endParaRPr lang="es-ES" sz="1600" dirty="0" smtClean="0">
              <a:solidFill>
                <a:schemeClr val="bg1"/>
              </a:solidFill>
              <a:latin typeface="Roboto Mono" panose="020B0604020202020204" charset="0"/>
              <a:ea typeface="Roboto Mono" panose="020B0604020202020204" charset="0"/>
            </a:endParaRPr>
          </a:p>
          <a:p>
            <a:endParaRPr lang="es-ES" sz="1600" dirty="0">
              <a:solidFill>
                <a:schemeClr val="bg1"/>
              </a:solidFill>
              <a:latin typeface="Roboto Mono" panose="020B0604020202020204" charset="0"/>
              <a:ea typeface="Roboto Mono" panose="020B0604020202020204" charset="0"/>
            </a:endParaRPr>
          </a:p>
          <a:p>
            <a:r>
              <a:rPr lang="es-ES" sz="1600" dirty="0" smtClean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Este comando </a:t>
            </a:r>
            <a:r>
              <a:rPr lang="es-ES" sz="1600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creará un archivo </a:t>
            </a:r>
            <a:r>
              <a:rPr lang="es-ES" sz="1600" b="1" dirty="0" err="1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package.json</a:t>
            </a:r>
            <a:r>
              <a:rPr lang="es-ES" sz="1600" b="1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, </a:t>
            </a:r>
            <a:r>
              <a:rPr lang="es-ES" sz="1600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dentro del cual se </a:t>
            </a:r>
            <a:r>
              <a:rPr lang="es-ES" sz="1600" dirty="0" err="1" smtClean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se</a:t>
            </a:r>
            <a:r>
              <a:rPr lang="es-ES" sz="1600" dirty="0" smtClean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 irán </a:t>
            </a:r>
            <a:r>
              <a:rPr lang="es-ES" sz="1600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guardando todas las configuraciones del </a:t>
            </a:r>
            <a:r>
              <a:rPr lang="es-ES" sz="1600" dirty="0" smtClean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proyecto.</a:t>
            </a:r>
          </a:p>
          <a:p>
            <a:endParaRPr lang="es-ES" sz="1600" dirty="0">
              <a:solidFill>
                <a:schemeClr val="bg1"/>
              </a:solidFill>
              <a:latin typeface="Roboto Mono" panose="020B0604020202020204" charset="0"/>
              <a:ea typeface="Roboto Mono" panose="020B0604020202020204" charset="0"/>
            </a:endParaRPr>
          </a:p>
          <a:p>
            <a:r>
              <a:rPr lang="es-ES" sz="1600" dirty="0" smtClean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Por el momento, la </a:t>
            </a:r>
            <a:r>
              <a:rPr lang="es-ES" sz="1600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característica que más nos interesa de </a:t>
            </a:r>
            <a:r>
              <a:rPr lang="es-ES" sz="1600" dirty="0" smtClean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este archivo </a:t>
            </a:r>
            <a:r>
              <a:rPr lang="es-ES" sz="1600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es la propiedad </a:t>
            </a:r>
            <a:r>
              <a:rPr lang="es-ES" sz="1600" dirty="0">
                <a:solidFill>
                  <a:srgbClr val="FF0000"/>
                </a:solidFill>
                <a:latin typeface="Roboto Mono" panose="020B0604020202020204" charset="0"/>
                <a:ea typeface="Roboto Mono" panose="020B0604020202020204" charset="0"/>
              </a:rPr>
              <a:t>"</a:t>
            </a:r>
            <a:r>
              <a:rPr lang="es-ES" sz="1600" dirty="0" err="1">
                <a:solidFill>
                  <a:srgbClr val="FF0000"/>
                </a:solidFill>
                <a:latin typeface="Roboto Mono" panose="020B0604020202020204" charset="0"/>
                <a:ea typeface="Roboto Mono" panose="020B0604020202020204" charset="0"/>
              </a:rPr>
              <a:t>main</a:t>
            </a:r>
            <a:r>
              <a:rPr lang="es-ES" sz="1600" dirty="0">
                <a:solidFill>
                  <a:srgbClr val="FF0000"/>
                </a:solidFill>
                <a:latin typeface="Roboto Mono" panose="020B0604020202020204" charset="0"/>
                <a:ea typeface="Roboto Mono" panose="020B0604020202020204" charset="0"/>
              </a:rPr>
              <a:t>".</a:t>
            </a:r>
            <a:endParaRPr lang="es-ES" sz="1600" dirty="0" smtClean="0">
              <a:solidFill>
                <a:srgbClr val="FF0000"/>
              </a:solidFill>
              <a:latin typeface="Roboto Mono" panose="020B0604020202020204" charset="0"/>
              <a:ea typeface="Roboto Mono" panose="020B0604020202020204" charset="0"/>
            </a:endParaRPr>
          </a:p>
          <a:p>
            <a:endParaRPr lang="es-ES" sz="1600" dirty="0">
              <a:solidFill>
                <a:schemeClr val="bg1"/>
              </a:solidFill>
              <a:latin typeface="Roboto Mono" panose="020B0604020202020204" charset="0"/>
              <a:ea typeface="Roboto Mono" panose="020B0604020202020204" charset="0"/>
            </a:endParaRPr>
          </a:p>
          <a:p>
            <a:r>
              <a:rPr lang="es-ES" sz="1600" dirty="0" smtClean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La </a:t>
            </a:r>
            <a:r>
              <a:rPr lang="es-ES" sz="1600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misma hace referencia </a:t>
            </a:r>
            <a:r>
              <a:rPr lang="es-ES" sz="1600" dirty="0" smtClean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al </a:t>
            </a:r>
            <a:r>
              <a:rPr lang="es-ES" sz="1600" b="1" dirty="0" err="1" smtClean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entry</a:t>
            </a:r>
            <a:r>
              <a:rPr lang="es-ES" sz="1600" b="1" dirty="0" smtClean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 </a:t>
            </a:r>
            <a:r>
              <a:rPr lang="es-ES" sz="1600" b="1" dirty="0" err="1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point</a:t>
            </a:r>
            <a:r>
              <a:rPr lang="es-ES" sz="1600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, es decir, </a:t>
            </a:r>
            <a:r>
              <a:rPr lang="es-ES" sz="1600" dirty="0" smtClean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el punto </a:t>
            </a:r>
            <a:r>
              <a:rPr lang="es-ES" sz="1600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de entrada a nuestra </a:t>
            </a:r>
            <a:r>
              <a:rPr lang="es-ES" sz="1600" dirty="0" smtClean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aplicación, en </a:t>
            </a:r>
            <a:r>
              <a:rPr lang="es-ES" sz="1600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donde pondremos el nombre de nuestro archivo </a:t>
            </a:r>
            <a:r>
              <a:rPr lang="es-ES" sz="1600" dirty="0" smtClean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principal, que</a:t>
            </a:r>
            <a:r>
              <a:rPr lang="es-ES" sz="1600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, por convención solemos llamar </a:t>
            </a:r>
            <a:r>
              <a:rPr lang="es-ES" sz="1600" dirty="0" smtClean="0">
                <a:solidFill>
                  <a:srgbClr val="FF0000"/>
                </a:solidFill>
                <a:latin typeface="Roboto Mono" panose="020B0604020202020204" charset="0"/>
                <a:ea typeface="Roboto Mono" panose="020B0604020202020204" charset="0"/>
              </a:rPr>
              <a:t>app.js</a:t>
            </a:r>
            <a:endParaRPr sz="1600" dirty="0">
              <a:solidFill>
                <a:srgbClr val="FF0000"/>
              </a:solidFill>
              <a:latin typeface="Roboto Mono" panose="020B0604020202020204" charset="0"/>
              <a:ea typeface="Roboto Mono" panose="020B0604020202020204" charset="0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2"/>
          <p:cNvSpPr txBox="1"/>
          <p:nvPr/>
        </p:nvSpPr>
        <p:spPr>
          <a:xfrm>
            <a:off x="0" y="265175"/>
            <a:ext cx="3636300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/>
            <a:r>
              <a:rPr lang="es-AR" sz="2800" b="1" dirty="0" err="1">
                <a:solidFill>
                  <a:srgbClr val="7223A5"/>
                </a:solidFill>
                <a:latin typeface="Rubik"/>
                <a:ea typeface="Rubik"/>
                <a:cs typeface="Rubik"/>
                <a:sym typeface="Rubik"/>
              </a:rPr>
              <a:t>package.json</a:t>
            </a:r>
            <a:endParaRPr sz="2800" b="1" dirty="0">
              <a:solidFill>
                <a:srgbClr val="7223A5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69" name="Google Shape;169;p32"/>
          <p:cNvPicPr preferRelativeResize="0"/>
          <p:nvPr/>
        </p:nvPicPr>
        <p:blipFill rotWithShape="1">
          <a:blip r:embed="rId3">
            <a:alphaModFix/>
          </a:blip>
          <a:srcRect l="29420" t="13682" r="23685" b="41278"/>
          <a:stretch/>
        </p:blipFill>
        <p:spPr>
          <a:xfrm>
            <a:off x="8224701" y="4299638"/>
            <a:ext cx="664092" cy="589175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2"/>
          <p:cNvSpPr txBox="1"/>
          <p:nvPr/>
        </p:nvSpPr>
        <p:spPr>
          <a:xfrm>
            <a:off x="767295" y="1194707"/>
            <a:ext cx="7708269" cy="3605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126000" anchor="t" anchorCtr="0">
            <a:spAutoFit/>
          </a:bodyPr>
          <a:lstStyle/>
          <a:p>
            <a:r>
              <a:rPr lang="es-AR" sz="2000" dirty="0">
                <a:solidFill>
                  <a:srgbClr val="3F3F3F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s-AR" sz="2000" dirty="0">
                <a:solidFill>
                  <a:srgbClr val="9A9A9A"/>
                </a:solidFill>
                <a:latin typeface="Consolas" panose="020B0609020204030204" pitchFamily="49" charset="0"/>
              </a:rPr>
              <a:t>"</a:t>
            </a:r>
            <a:r>
              <a:rPr lang="es-AR" sz="2000" dirty="0" err="1">
                <a:solidFill>
                  <a:srgbClr val="9A9A9A"/>
                </a:solidFill>
                <a:latin typeface="Consolas" panose="020B0609020204030204" pitchFamily="49" charset="0"/>
              </a:rPr>
              <a:t>name</a:t>
            </a:r>
            <a:r>
              <a:rPr lang="es-AR" sz="2000" dirty="0">
                <a:solidFill>
                  <a:srgbClr val="9A9A9A"/>
                </a:solidFill>
                <a:latin typeface="Consolas" panose="020B0609020204030204" pitchFamily="49" charset="0"/>
              </a:rPr>
              <a:t>": "app",</a:t>
            </a:r>
          </a:p>
          <a:p>
            <a:r>
              <a:rPr lang="es-AR" sz="2000" dirty="0">
                <a:solidFill>
                  <a:srgbClr val="9A9A9A"/>
                </a:solidFill>
                <a:latin typeface="Consolas" panose="020B0609020204030204" pitchFamily="49" charset="0"/>
              </a:rPr>
              <a:t>"</a:t>
            </a:r>
            <a:r>
              <a:rPr lang="es-AR" sz="2000" dirty="0" err="1">
                <a:solidFill>
                  <a:srgbClr val="9A9A9A"/>
                </a:solidFill>
                <a:latin typeface="Consolas" panose="020B0609020204030204" pitchFamily="49" charset="0"/>
              </a:rPr>
              <a:t>version</a:t>
            </a:r>
            <a:r>
              <a:rPr lang="es-AR" sz="2000" dirty="0">
                <a:solidFill>
                  <a:srgbClr val="9A9A9A"/>
                </a:solidFill>
                <a:latin typeface="Consolas" panose="020B0609020204030204" pitchFamily="49" charset="0"/>
              </a:rPr>
              <a:t>": "1.0.0",</a:t>
            </a:r>
          </a:p>
          <a:p>
            <a:r>
              <a:rPr lang="es-AR" sz="2000" dirty="0">
                <a:solidFill>
                  <a:srgbClr val="9A9A9A"/>
                </a:solidFill>
                <a:latin typeface="Consolas" panose="020B0609020204030204" pitchFamily="49" charset="0"/>
              </a:rPr>
              <a:t>"</a:t>
            </a:r>
            <a:r>
              <a:rPr lang="es-AR" sz="2000" dirty="0" err="1">
                <a:solidFill>
                  <a:srgbClr val="9A9A9A"/>
                </a:solidFill>
                <a:latin typeface="Consolas" panose="020B0609020204030204" pitchFamily="49" charset="0"/>
              </a:rPr>
              <a:t>description</a:t>
            </a:r>
            <a:r>
              <a:rPr lang="es-AR" sz="2000" dirty="0">
                <a:solidFill>
                  <a:srgbClr val="9A9A9A"/>
                </a:solidFill>
                <a:latin typeface="Consolas" panose="020B0609020204030204" pitchFamily="49" charset="0"/>
              </a:rPr>
              <a:t>": "",</a:t>
            </a:r>
          </a:p>
          <a:p>
            <a:r>
              <a:rPr lang="es-AR" sz="2000" dirty="0">
                <a:solidFill>
                  <a:srgbClr val="F54336"/>
                </a:solidFill>
                <a:latin typeface="Consolas" panose="020B0609020204030204" pitchFamily="49" charset="0"/>
              </a:rPr>
              <a:t>"</a:t>
            </a:r>
            <a:r>
              <a:rPr lang="es-AR" sz="2000" dirty="0" err="1">
                <a:solidFill>
                  <a:srgbClr val="F54336"/>
                </a:solidFill>
                <a:latin typeface="Consolas" panose="020B0609020204030204" pitchFamily="49" charset="0"/>
              </a:rPr>
              <a:t>main</a:t>
            </a:r>
            <a:r>
              <a:rPr lang="es-AR" sz="2000" dirty="0">
                <a:solidFill>
                  <a:srgbClr val="F54336"/>
                </a:solidFill>
                <a:latin typeface="Consolas" panose="020B0609020204030204" pitchFamily="49" charset="0"/>
              </a:rPr>
              <a:t>"</a:t>
            </a:r>
            <a:r>
              <a:rPr lang="es-AR" sz="2000" dirty="0">
                <a:solidFill>
                  <a:srgbClr val="3F3F3F"/>
                </a:solidFill>
                <a:latin typeface="Consolas" panose="020B0609020204030204" pitchFamily="49" charset="0"/>
              </a:rPr>
              <a:t>: </a:t>
            </a:r>
            <a:r>
              <a:rPr lang="es-AR" sz="2000" dirty="0">
                <a:solidFill>
                  <a:srgbClr val="8CC44A"/>
                </a:solidFill>
                <a:latin typeface="Consolas" panose="020B0609020204030204" pitchFamily="49" charset="0"/>
              </a:rPr>
              <a:t>"app.js"</a:t>
            </a:r>
            <a:r>
              <a:rPr lang="es-AR" sz="2000" dirty="0">
                <a:solidFill>
                  <a:srgbClr val="3F3F3F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s-AR" sz="2000" dirty="0">
                <a:solidFill>
                  <a:srgbClr val="9A9A9A"/>
                </a:solidFill>
                <a:latin typeface="Consolas" panose="020B0609020204030204" pitchFamily="49" charset="0"/>
              </a:rPr>
              <a:t>"scripts": {</a:t>
            </a:r>
          </a:p>
          <a:p>
            <a:r>
              <a:rPr lang="es-AR" sz="2000" dirty="0">
                <a:solidFill>
                  <a:srgbClr val="9A9A9A"/>
                </a:solidFill>
                <a:latin typeface="Consolas" panose="020B0609020204030204" pitchFamily="49" charset="0"/>
              </a:rPr>
              <a:t>"test": "echo \"Error: no test </a:t>
            </a:r>
            <a:r>
              <a:rPr lang="es-AR" sz="2000" dirty="0" err="1">
                <a:solidFill>
                  <a:srgbClr val="9A9A9A"/>
                </a:solidFill>
                <a:latin typeface="Consolas" panose="020B0609020204030204" pitchFamily="49" charset="0"/>
              </a:rPr>
              <a:t>specified</a:t>
            </a:r>
            <a:r>
              <a:rPr lang="es-AR" sz="2000" dirty="0">
                <a:solidFill>
                  <a:srgbClr val="9A9A9A"/>
                </a:solidFill>
                <a:latin typeface="Consolas" panose="020B0609020204030204" pitchFamily="49" charset="0"/>
              </a:rPr>
              <a:t>\" &amp;&amp; </a:t>
            </a:r>
            <a:r>
              <a:rPr lang="es-AR" sz="2000" dirty="0" err="1">
                <a:solidFill>
                  <a:srgbClr val="9A9A9A"/>
                </a:solidFill>
                <a:latin typeface="Consolas" panose="020B0609020204030204" pitchFamily="49" charset="0"/>
              </a:rPr>
              <a:t>exit</a:t>
            </a:r>
            <a:r>
              <a:rPr lang="es-AR" sz="2000" dirty="0">
                <a:solidFill>
                  <a:srgbClr val="9A9A9A"/>
                </a:solidFill>
                <a:latin typeface="Consolas" panose="020B0609020204030204" pitchFamily="49" charset="0"/>
              </a:rPr>
              <a:t> 1"</a:t>
            </a:r>
          </a:p>
          <a:p>
            <a:r>
              <a:rPr lang="es-AR" sz="2000" dirty="0">
                <a:solidFill>
                  <a:srgbClr val="9A9A9A"/>
                </a:solidFill>
                <a:latin typeface="Consolas" panose="020B0609020204030204" pitchFamily="49" charset="0"/>
              </a:rPr>
              <a:t>},</a:t>
            </a:r>
          </a:p>
          <a:p>
            <a:r>
              <a:rPr lang="es-AR" sz="2000" dirty="0">
                <a:solidFill>
                  <a:srgbClr val="9A9A9A"/>
                </a:solidFill>
                <a:latin typeface="Consolas" panose="020B0609020204030204" pitchFamily="49" charset="0"/>
              </a:rPr>
              <a:t>"</a:t>
            </a:r>
            <a:r>
              <a:rPr lang="es-AR" sz="2000" dirty="0" err="1">
                <a:solidFill>
                  <a:srgbClr val="9A9A9A"/>
                </a:solidFill>
                <a:latin typeface="Consolas" panose="020B0609020204030204" pitchFamily="49" charset="0"/>
              </a:rPr>
              <a:t>author</a:t>
            </a:r>
            <a:r>
              <a:rPr lang="es-AR" sz="2000" dirty="0">
                <a:solidFill>
                  <a:srgbClr val="9A9A9A"/>
                </a:solidFill>
                <a:latin typeface="Consolas" panose="020B0609020204030204" pitchFamily="49" charset="0"/>
              </a:rPr>
              <a:t>": "",</a:t>
            </a:r>
          </a:p>
          <a:p>
            <a:r>
              <a:rPr lang="es-AR" sz="2000" dirty="0">
                <a:solidFill>
                  <a:srgbClr val="9A9A9A"/>
                </a:solidFill>
                <a:latin typeface="Consolas" panose="020B0609020204030204" pitchFamily="49" charset="0"/>
              </a:rPr>
              <a:t>"</a:t>
            </a:r>
            <a:r>
              <a:rPr lang="es-AR" sz="2000" dirty="0" err="1">
                <a:solidFill>
                  <a:srgbClr val="9A9A9A"/>
                </a:solidFill>
                <a:latin typeface="Consolas" panose="020B0609020204030204" pitchFamily="49" charset="0"/>
              </a:rPr>
              <a:t>license</a:t>
            </a:r>
            <a:r>
              <a:rPr lang="es-AR" sz="2000" dirty="0">
                <a:solidFill>
                  <a:srgbClr val="9A9A9A"/>
                </a:solidFill>
                <a:latin typeface="Consolas" panose="020B0609020204030204" pitchFamily="49" charset="0"/>
              </a:rPr>
              <a:t>": "</a:t>
            </a:r>
            <a:r>
              <a:rPr lang="es-AR" sz="2000" dirty="0" smtClean="0">
                <a:solidFill>
                  <a:srgbClr val="9A9A9A"/>
                </a:solidFill>
                <a:latin typeface="Consolas" panose="020B0609020204030204" pitchFamily="49" charset="0"/>
              </a:rPr>
              <a:t>ISC“</a:t>
            </a:r>
          </a:p>
          <a:p>
            <a:r>
              <a:rPr lang="es-ES" sz="2000" dirty="0">
                <a:solidFill>
                  <a:schemeClr val="tx1"/>
                </a:solidFill>
                <a:latin typeface="Consolas" panose="020B0609020204030204" pitchFamily="49" charset="0"/>
                <a:ea typeface="Roboto Mono" panose="020B0604020202020204" charset="0"/>
                <a:cs typeface="Rubik SemiBold"/>
                <a:sym typeface="Rubik SemiBold"/>
              </a:rPr>
              <a:t>}</a:t>
            </a:r>
            <a:endParaRPr sz="2000" dirty="0">
              <a:solidFill>
                <a:schemeClr val="tx1"/>
              </a:solidFill>
              <a:latin typeface="Roboto Mono" panose="020B0604020202020204" charset="0"/>
              <a:ea typeface="Roboto Mono" panose="020B0604020202020204" charset="0"/>
              <a:cs typeface="Rubik SemiBold"/>
              <a:sym typeface="Rubik SemiBold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6413" y="2557455"/>
            <a:ext cx="1435590" cy="285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4309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" name="Google Shape;156;p31"/>
          <p:cNvGrpSpPr/>
          <p:nvPr/>
        </p:nvGrpSpPr>
        <p:grpSpPr>
          <a:xfrm>
            <a:off x="-53575" y="0"/>
            <a:ext cx="9144000" cy="5143500"/>
            <a:chOff x="0" y="0"/>
            <a:chExt cx="9144000" cy="5143500"/>
          </a:xfrm>
        </p:grpSpPr>
        <p:pic>
          <p:nvPicPr>
            <p:cNvPr id="157" name="Google Shape;157;p3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0" y="0"/>
              <a:ext cx="9144000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8" name="Google Shape;158;p31"/>
            <p:cNvPicPr preferRelativeResize="0"/>
            <p:nvPr/>
          </p:nvPicPr>
          <p:blipFill rotWithShape="1">
            <a:blip r:embed="rId4">
              <a:alphaModFix amt="27000"/>
            </a:blip>
            <a:srcRect l="26649" t="17352" r="28681" b="30269"/>
            <a:stretch/>
          </p:blipFill>
          <p:spPr>
            <a:xfrm>
              <a:off x="0" y="0"/>
              <a:ext cx="4476949" cy="51435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9" name="Google Shape;159;p31"/>
          <p:cNvGrpSpPr/>
          <p:nvPr/>
        </p:nvGrpSpPr>
        <p:grpSpPr>
          <a:xfrm>
            <a:off x="-147725" y="0"/>
            <a:ext cx="9315635" cy="5143500"/>
            <a:chOff x="-23775" y="0"/>
            <a:chExt cx="9191550" cy="5143500"/>
          </a:xfrm>
        </p:grpSpPr>
        <p:pic>
          <p:nvPicPr>
            <p:cNvPr id="160" name="Google Shape;160;p3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0800000">
              <a:off x="-23775" y="0"/>
              <a:ext cx="9191550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1" name="Google Shape;161;p31"/>
            <p:cNvPicPr preferRelativeResize="0"/>
            <p:nvPr/>
          </p:nvPicPr>
          <p:blipFill rotWithShape="1">
            <a:blip r:embed="rId6">
              <a:alphaModFix amt="24000"/>
            </a:blip>
            <a:srcRect l="10007" b="15232"/>
            <a:stretch/>
          </p:blipFill>
          <p:spPr>
            <a:xfrm>
              <a:off x="0" y="1805000"/>
              <a:ext cx="5310126" cy="3338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62" name="Google Shape;162;p31"/>
          <p:cNvPicPr preferRelativeResize="0"/>
          <p:nvPr/>
        </p:nvPicPr>
        <p:blipFill rotWithShape="1">
          <a:blip r:embed="rId7">
            <a:alphaModFix/>
          </a:blip>
          <a:srcRect l="27260" t="12709" r="25097" b="39973"/>
          <a:stretch/>
        </p:blipFill>
        <p:spPr>
          <a:xfrm>
            <a:off x="8268375" y="4321225"/>
            <a:ext cx="666000" cy="611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31"/>
          <p:cNvSpPr txBox="1"/>
          <p:nvPr/>
        </p:nvSpPr>
        <p:spPr>
          <a:xfrm>
            <a:off x="272625" y="178400"/>
            <a:ext cx="80943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s-AR" sz="2700" b="1" dirty="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INSTALANDO LIBRERÍAS</a:t>
            </a:r>
            <a:endParaRPr sz="2700" b="1" dirty="0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0" name="Google Shape;119;p26"/>
          <p:cNvSpPr txBox="1"/>
          <p:nvPr/>
        </p:nvSpPr>
        <p:spPr>
          <a:xfrm>
            <a:off x="185587" y="1198720"/>
            <a:ext cx="8268375" cy="3139291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/>
            <a:r>
              <a:rPr lang="es-ES" sz="2400" b="1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Para instalar una librería usamos </a:t>
            </a:r>
            <a:r>
              <a:rPr lang="es-ES" sz="2400" b="1" dirty="0" smtClean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el siguiente comando:</a:t>
            </a:r>
            <a:r>
              <a:rPr lang="es-AR" sz="2400" dirty="0" err="1">
                <a:solidFill>
                  <a:srgbClr val="FF0000"/>
                </a:solidFill>
                <a:latin typeface="Consolas" panose="020B0609020204030204" pitchFamily="49" charset="0"/>
              </a:rPr>
              <a:t>npm</a:t>
            </a:r>
            <a:r>
              <a:rPr lang="es-AR" sz="2400" dirty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  <a:r>
              <a:rPr lang="es-AR" sz="2400" dirty="0" err="1">
                <a:solidFill>
                  <a:srgbClr val="FF0000"/>
                </a:solidFill>
                <a:latin typeface="Consolas" panose="020B0609020204030204" pitchFamily="49" charset="0"/>
              </a:rPr>
              <a:t>install</a:t>
            </a:r>
            <a:r>
              <a:rPr lang="es-AR" sz="2400" dirty="0">
                <a:solidFill>
                  <a:srgbClr val="FF0000"/>
                </a:solidFill>
                <a:latin typeface="Consolas" panose="020B0609020204030204" pitchFamily="49" charset="0"/>
              </a:rPr>
              <a:t> PACKAGE --</a:t>
            </a:r>
            <a:r>
              <a:rPr lang="es-AR" sz="2400" dirty="0" err="1">
                <a:solidFill>
                  <a:srgbClr val="FF0000"/>
                </a:solidFill>
                <a:latin typeface="Consolas" panose="020B0609020204030204" pitchFamily="49" charset="0"/>
              </a:rPr>
              <a:t>save</a:t>
            </a:r>
            <a:r>
              <a:rPr lang="es-ES" sz="2400" b="1" dirty="0" smtClean="0">
                <a:solidFill>
                  <a:srgbClr val="FF0000"/>
                </a:solidFill>
                <a:latin typeface="Roboto Mono" panose="020B0604020202020204" charset="0"/>
                <a:ea typeface="Roboto Mono" panose="020B0604020202020204" charset="0"/>
              </a:rPr>
              <a:t> </a:t>
            </a:r>
            <a:r>
              <a:rPr lang="es-ES" sz="2400" b="1" dirty="0" smtClean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en </a:t>
            </a:r>
            <a:r>
              <a:rPr lang="es-ES" sz="2400" b="1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donde </a:t>
            </a:r>
            <a:r>
              <a:rPr lang="es-ES" sz="2400" b="1" dirty="0" smtClean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reemplazaremos </a:t>
            </a:r>
            <a:r>
              <a:rPr lang="es-ES" sz="2400" b="1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la palabra </a:t>
            </a:r>
            <a:r>
              <a:rPr lang="es-ES" sz="2400" b="1" dirty="0">
                <a:solidFill>
                  <a:srgbClr val="FF0000"/>
                </a:solidFill>
                <a:latin typeface="Roboto Mono" panose="020B0604020202020204" charset="0"/>
                <a:ea typeface="Roboto Mono" panose="020B0604020202020204" charset="0"/>
              </a:rPr>
              <a:t>PACKAGE</a:t>
            </a:r>
            <a:r>
              <a:rPr lang="es-ES" sz="2400" b="1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 por el nombre de la librería </a:t>
            </a:r>
            <a:r>
              <a:rPr lang="es-ES" sz="2400" b="1" dirty="0" smtClean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que queramos instalar. El </a:t>
            </a:r>
            <a:r>
              <a:rPr lang="es-ES" sz="2400" b="1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comando</a:t>
            </a:r>
            <a:r>
              <a:rPr lang="es-ES" sz="2400" b="1" dirty="0">
                <a:solidFill>
                  <a:srgbClr val="FF0000"/>
                </a:solidFill>
                <a:latin typeface="Roboto Mono" panose="020B0604020202020204" charset="0"/>
                <a:ea typeface="Roboto Mono" panose="020B0604020202020204" charset="0"/>
              </a:rPr>
              <a:t> </a:t>
            </a:r>
            <a:r>
              <a:rPr lang="es-ES" sz="2400" b="1" dirty="0" smtClean="0">
                <a:solidFill>
                  <a:srgbClr val="FF0000"/>
                </a:solidFill>
                <a:latin typeface="Roboto Mono" panose="020B0604020202020204" charset="0"/>
                <a:ea typeface="Roboto Mono" panose="020B0604020202020204" charset="0"/>
              </a:rPr>
              <a:t>–sabe </a:t>
            </a:r>
            <a:r>
              <a:rPr lang="es-ES" sz="2400" b="1" dirty="0" smtClean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guarda dentro del </a:t>
            </a:r>
            <a:r>
              <a:rPr lang="es-ES" sz="2400" b="1" dirty="0" err="1" smtClean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package.json,en</a:t>
            </a:r>
            <a:r>
              <a:rPr lang="es-ES" sz="2400" b="1" dirty="0" smtClean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 la </a:t>
            </a:r>
            <a:r>
              <a:rPr lang="es-ES" sz="2400" b="1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propiedad </a:t>
            </a:r>
            <a:r>
              <a:rPr lang="es-ES" sz="2400" b="1" dirty="0">
                <a:solidFill>
                  <a:srgbClr val="FF0000"/>
                </a:solidFill>
                <a:latin typeface="Roboto Mono" panose="020B0604020202020204" charset="0"/>
                <a:ea typeface="Roboto Mono" panose="020B0604020202020204" charset="0"/>
              </a:rPr>
              <a:t>"</a:t>
            </a:r>
            <a:r>
              <a:rPr lang="es-ES" sz="2400" b="1" dirty="0" err="1">
                <a:solidFill>
                  <a:srgbClr val="FF0000"/>
                </a:solidFill>
                <a:latin typeface="Roboto Mono" panose="020B0604020202020204" charset="0"/>
                <a:ea typeface="Roboto Mono" panose="020B0604020202020204" charset="0"/>
              </a:rPr>
              <a:t>dependencies</a:t>
            </a:r>
            <a:r>
              <a:rPr lang="es-ES" sz="2400" b="1" dirty="0">
                <a:solidFill>
                  <a:srgbClr val="FF0000"/>
                </a:solidFill>
                <a:latin typeface="Roboto Mono" panose="020B0604020202020204" charset="0"/>
                <a:ea typeface="Roboto Mono" panose="020B0604020202020204" charset="0"/>
              </a:rPr>
              <a:t>", </a:t>
            </a:r>
            <a:r>
              <a:rPr lang="es-ES" sz="2400" b="1" dirty="0" smtClean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una referencia </a:t>
            </a:r>
            <a:r>
              <a:rPr lang="es-ES" sz="2400" b="1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a la librería </a:t>
            </a:r>
            <a:r>
              <a:rPr lang="es-ES" sz="2400" b="1" dirty="0" smtClean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que estamos </a:t>
            </a:r>
            <a:r>
              <a:rPr lang="es-ES" sz="2400" b="1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instalando.</a:t>
            </a:r>
            <a:endParaRPr lang="es-AR" sz="2400" b="1" dirty="0" smtClean="0">
              <a:solidFill>
                <a:schemeClr val="bg1"/>
              </a:solidFill>
              <a:latin typeface="Roboto Mono" panose="020B0604020202020204" charset="0"/>
              <a:ea typeface="Roboto Mon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2707240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394</TotalTime>
  <Words>525</Words>
  <Application>Microsoft Office PowerPoint</Application>
  <PresentationFormat>Presentación en pantalla (16:9)</PresentationFormat>
  <Paragraphs>53</Paragraphs>
  <Slides>12</Slides>
  <Notes>12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12</vt:i4>
      </vt:variant>
    </vt:vector>
  </HeadingPairs>
  <TitlesOfParts>
    <vt:vector size="21" baseType="lpstr">
      <vt:lpstr>Rubik</vt:lpstr>
      <vt:lpstr>Consolas</vt:lpstr>
      <vt:lpstr>Rubik Light</vt:lpstr>
      <vt:lpstr>Rubik SemiBold</vt:lpstr>
      <vt:lpstr>Roboto Mono</vt:lpstr>
      <vt:lpstr>Arial</vt:lpstr>
      <vt:lpstr>Rubik Medium</vt:lpstr>
      <vt:lpstr>Simple Light</vt:lpstr>
      <vt:lpstr>Simple Light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Arbusta</dc:creator>
  <cp:lastModifiedBy>Arbusta</cp:lastModifiedBy>
  <cp:revision>21</cp:revision>
  <dcterms:modified xsi:type="dcterms:W3CDTF">2022-09-05T18:31:13Z</dcterms:modified>
</cp:coreProperties>
</file>